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5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800" autoAdjust="0"/>
    <p:restoredTop sz="94660"/>
  </p:normalViewPr>
  <p:slideViewPr>
    <p:cSldViewPr snapToGrid="0">
      <p:cViewPr>
        <p:scale>
          <a:sx n="50" d="100"/>
          <a:sy n="50" d="100"/>
        </p:scale>
        <p:origin x="676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823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694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5586B75A-687E-405C-8A0B-8D00578BA2C3}" type="datetimeFigureOut">
              <a:rPr lang="en-US" smtClean="0"/>
              <a:pPr/>
              <a:t>6/4/2022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856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237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6/4/2022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3549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2140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0640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188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43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4142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193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6/4/2022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9976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lrk@ku.edu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rsouthworth@npr.or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rsouthworth@npr.or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IAAIS </a:t>
            </a:r>
            <a:r>
              <a:rPr lang="en-US" b="1" dirty="0" smtClean="0">
                <a:solidFill>
                  <a:schemeClr val="bg1"/>
                </a:solidFill>
              </a:rPr>
              <a:t>conference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DES </a:t>
            </a:r>
            <a:r>
              <a:rPr lang="en-US" b="1" dirty="0" err="1" smtClean="0">
                <a:solidFill>
                  <a:schemeClr val="bg1"/>
                </a:solidFill>
              </a:rPr>
              <a:t>MoinES</a:t>
            </a:r>
            <a:r>
              <a:rPr lang="en-US" b="1" dirty="0" smtClean="0">
                <a:solidFill>
                  <a:schemeClr val="bg1"/>
                </a:solidFill>
              </a:rPr>
              <a:t>, IA</a:t>
            </a: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Content Depot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June 1-4, 2022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49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9397" y="885769"/>
            <a:ext cx="790004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To Login Go to:</a:t>
            </a:r>
          </a:p>
          <a:p>
            <a:r>
              <a:rPr lang="en-US" sz="4000" b="1" dirty="0" smtClean="0">
                <a:solidFill>
                  <a:schemeClr val="bg1"/>
                </a:solidFill>
              </a:rPr>
              <a:t> 1. WWW.NPRDISTRIBUTION.ORG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 2</a:t>
            </a:r>
            <a:r>
              <a:rPr lang="en-US" sz="4000" b="1" dirty="0" smtClean="0">
                <a:solidFill>
                  <a:schemeClr val="bg1"/>
                </a:solidFill>
              </a:rPr>
              <a:t>. Click Blue Button</a:t>
            </a:r>
            <a:endParaRPr lang="en-US" sz="40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9316" y="3205250"/>
            <a:ext cx="5431030" cy="237744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5" name="Oval 4"/>
          <p:cNvSpPr/>
          <p:nvPr/>
        </p:nvSpPr>
        <p:spPr>
          <a:xfrm>
            <a:off x="6909540" y="3099251"/>
            <a:ext cx="1123055" cy="693471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rot="13512744" flipV="1">
            <a:off x="8045657" y="2050035"/>
            <a:ext cx="463654" cy="1038066"/>
          </a:xfrm>
          <a:prstGeom prst="downArrow">
            <a:avLst>
              <a:gd name="adj1" fmla="val 50000"/>
              <a:gd name="adj2" fmla="val 668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5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1719" y="2372559"/>
            <a:ext cx="3602736" cy="329184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05116" y="81062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3. Enter Username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     Enter Password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39572" y="1164134"/>
            <a:ext cx="627806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If you do not have a Content Depot </a:t>
            </a:r>
            <a:r>
              <a:rPr lang="en-US" sz="2800" b="1" dirty="0" smtClean="0">
                <a:solidFill>
                  <a:schemeClr val="bg1"/>
                </a:solidFill>
              </a:rPr>
              <a:t>login</a:t>
            </a:r>
            <a:r>
              <a:rPr lang="en-US" sz="2800" b="1" dirty="0">
                <a:solidFill>
                  <a:schemeClr val="bg1"/>
                </a:solidFill>
              </a:rPr>
              <a:t>, send </a:t>
            </a:r>
            <a:r>
              <a:rPr lang="en-US" sz="2800" b="1" dirty="0" smtClean="0">
                <a:solidFill>
                  <a:schemeClr val="bg1"/>
                </a:solidFill>
              </a:rPr>
              <a:t>Lori </a:t>
            </a:r>
            <a:r>
              <a:rPr lang="en-US" sz="2800" b="1" dirty="0" err="1" smtClean="0">
                <a:solidFill>
                  <a:schemeClr val="bg1"/>
                </a:solidFill>
              </a:rPr>
              <a:t>Kesinger</a:t>
            </a:r>
            <a:r>
              <a:rPr lang="en-US" sz="2800" b="1" dirty="0" smtClean="0">
                <a:solidFill>
                  <a:schemeClr val="bg1"/>
                </a:solidFill>
              </a:rPr>
              <a:t> (</a:t>
            </a:r>
            <a:r>
              <a:rPr lang="en-US" sz="2800" b="1" dirty="0" smtClean="0">
                <a:solidFill>
                  <a:schemeClr val="bg1"/>
                </a:solidFill>
                <a:hlinkClick r:id="rId3"/>
              </a:rPr>
              <a:t>lrk@ku.edu</a:t>
            </a:r>
            <a:r>
              <a:rPr lang="en-US" sz="2800" b="1" dirty="0" smtClean="0">
                <a:solidFill>
                  <a:schemeClr val="bg1"/>
                </a:solidFill>
              </a:rPr>
              <a:t>) or Renee an </a:t>
            </a:r>
            <a:r>
              <a:rPr lang="en-US" sz="2800" b="1" dirty="0">
                <a:solidFill>
                  <a:schemeClr val="bg1"/>
                </a:solidFill>
              </a:rPr>
              <a:t>email with your name and </a:t>
            </a:r>
            <a:r>
              <a:rPr lang="en-US" sz="2800" b="1" dirty="0" smtClean="0">
                <a:solidFill>
                  <a:schemeClr val="bg1"/>
                </a:solidFill>
              </a:rPr>
              <a:t>email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address. We </a:t>
            </a:r>
            <a:r>
              <a:rPr lang="en-US" sz="2800" b="1" dirty="0">
                <a:solidFill>
                  <a:schemeClr val="bg1"/>
                </a:solidFill>
              </a:rPr>
              <a:t>will create one for you.</a:t>
            </a:r>
          </a:p>
          <a:p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If you do not remember your password: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A. Try “Forgot your password” Link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 B. Or, email  </a:t>
            </a:r>
            <a:r>
              <a:rPr lang="en-US" sz="2800" b="1" dirty="0" smtClean="0">
                <a:solidFill>
                  <a:schemeClr val="bg1"/>
                </a:solidFill>
                <a:hlinkClick r:id="rId4"/>
              </a:rPr>
              <a:t>rsouthworth@npr.org</a:t>
            </a:r>
            <a:r>
              <a:rPr lang="en-US" sz="2800" b="1" dirty="0" smtClean="0">
                <a:solidFill>
                  <a:schemeClr val="bg1"/>
                </a:solidFill>
              </a:rPr>
              <a:t>,                 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        and I will reset it.</a:t>
            </a:r>
          </a:p>
          <a:p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12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555" y="1457417"/>
            <a:ext cx="3365284" cy="22861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77578" y="853031"/>
            <a:ext cx="3329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Click on “My Programs”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68213" y="2178604"/>
            <a:ext cx="1307163" cy="51971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222766" y="1314696"/>
            <a:ext cx="6535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All subscribed programs will </a:t>
            </a:r>
            <a:r>
              <a:rPr lang="en-US" sz="2000" b="1" dirty="0">
                <a:solidFill>
                  <a:schemeClr val="bg1"/>
                </a:solidFill>
              </a:rPr>
              <a:t>appear in alphabetical order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6017" y="1938608"/>
            <a:ext cx="3403422" cy="4460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76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5061" y="533911"/>
            <a:ext cx="999702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A. Click on program link to take you to that program page.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B. Once you are on the program page, click “Episodes” tab .  This</a:t>
            </a:r>
          </a:p>
          <a:p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    will take you to program episodes.</a:t>
            </a:r>
          </a:p>
          <a:p>
            <a:pPr marL="342900" indent="-342900">
              <a:buAutoNum type="alphaUcPeriod" startAt="3"/>
            </a:pPr>
            <a:r>
              <a:rPr lang="en-US" sz="2800" dirty="0" smtClean="0">
                <a:solidFill>
                  <a:schemeClr val="bg1"/>
                </a:solidFill>
              </a:rPr>
              <a:t>Click on episode you wish to use.</a:t>
            </a:r>
          </a:p>
          <a:p>
            <a:pPr marL="342900" indent="-342900">
              <a:buAutoNum type="alphaUcPeriod" startAt="3"/>
            </a:pPr>
            <a:r>
              <a:rPr lang="en-US" sz="2800" dirty="0" smtClean="0">
                <a:solidFill>
                  <a:schemeClr val="bg1"/>
                </a:solidFill>
              </a:rPr>
              <a:t>Click on files you wish to download.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(</a:t>
            </a:r>
            <a:r>
              <a:rPr lang="en-US" sz="2800" dirty="0" smtClean="0">
                <a:solidFill>
                  <a:schemeClr val="bg1"/>
                </a:solidFill>
              </a:rPr>
              <a:t> All Segments Option)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061" y="2972950"/>
            <a:ext cx="2625019" cy="365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1149" y="2835254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6950" y="2972950"/>
            <a:ext cx="4048125" cy="13620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57416" y="2811184"/>
            <a:ext cx="506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B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75061" y="5848478"/>
            <a:ext cx="1135328" cy="17183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5347" y="4834660"/>
            <a:ext cx="4233231" cy="164592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700080" y="4657917"/>
            <a:ext cx="5052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C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074910" y="6144008"/>
            <a:ext cx="1110781" cy="28795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57960" y="2927230"/>
            <a:ext cx="1933171" cy="374904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 flipH="1">
            <a:off x="8847274" y="2866031"/>
            <a:ext cx="629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D.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49235" y="2174660"/>
            <a:ext cx="115062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55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692" y="1564786"/>
            <a:ext cx="1901426" cy="48463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98505" y="598656"/>
            <a:ext cx="8781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Search for Program Information by using the Program Search option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906475" y="1448312"/>
            <a:ext cx="1251930" cy="47254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41316" y="2006772"/>
            <a:ext cx="677715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IAAIS is currently subscribed to all available free programming.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Your service is welcome to download any programming IAAIS is subscribed 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IAAIS will subscribe to programming as it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bg1"/>
                </a:solidFill>
              </a:rPr>
              <a:t>becomes available.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15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824" y="213074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Free Content Depot Programs</a:t>
            </a:r>
          </a:p>
          <a:p>
            <a:endParaRPr lang="en-US" sz="1600" b="1" dirty="0" smtClean="0">
              <a:solidFill>
                <a:schemeClr val="bg1"/>
              </a:solidFill>
            </a:endParaRPr>
          </a:p>
          <a:p>
            <a:r>
              <a:rPr lang="en-US" b="1" u="sng" dirty="0" smtClean="0">
                <a:solidFill>
                  <a:schemeClr val="bg1"/>
                </a:solidFill>
              </a:rPr>
              <a:t>0-2 </a:t>
            </a:r>
            <a:r>
              <a:rPr lang="en-US" b="1" u="sng" dirty="0">
                <a:solidFill>
                  <a:schemeClr val="bg1"/>
                </a:solidFill>
              </a:rPr>
              <a:t>Minutes </a:t>
            </a:r>
            <a:endParaRPr lang="en-US" b="1" u="sng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Animal Airwaves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BirdNote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Business </a:t>
            </a:r>
            <a:r>
              <a:rPr lang="en-US" dirty="0">
                <a:solidFill>
                  <a:schemeClr val="bg1"/>
                </a:solidFill>
              </a:rPr>
              <a:t>Review</a:t>
            </a:r>
          </a:p>
          <a:p>
            <a:r>
              <a:rPr lang="en-US" dirty="0">
                <a:solidFill>
                  <a:schemeClr val="bg1"/>
                </a:solidFill>
              </a:rPr>
              <a:t>Earth Wise</a:t>
            </a:r>
          </a:p>
          <a:p>
            <a:r>
              <a:rPr lang="en-US" dirty="0">
                <a:solidFill>
                  <a:schemeClr val="bg1"/>
                </a:solidFill>
              </a:rPr>
              <a:t>Earth Date</a:t>
            </a:r>
          </a:p>
          <a:p>
            <a:r>
              <a:rPr lang="en-US" dirty="0">
                <a:solidFill>
                  <a:schemeClr val="bg1"/>
                </a:solidFill>
              </a:rPr>
              <a:t>Health in a Heartbeat</a:t>
            </a:r>
          </a:p>
          <a:p>
            <a:r>
              <a:rPr lang="en-US" dirty="0">
                <a:solidFill>
                  <a:schemeClr val="bg1"/>
                </a:solidFill>
              </a:rPr>
              <a:t>Insight Daily Radio</a:t>
            </a:r>
          </a:p>
          <a:p>
            <a:r>
              <a:rPr lang="en-US" dirty="0">
                <a:solidFill>
                  <a:schemeClr val="bg1"/>
                </a:solidFill>
              </a:rPr>
              <a:t>Shout! Black Gospel Music Moments</a:t>
            </a:r>
          </a:p>
          <a:p>
            <a:r>
              <a:rPr lang="en-US" dirty="0">
                <a:solidFill>
                  <a:schemeClr val="bg1"/>
                </a:solidFill>
              </a:rPr>
              <a:t>Sound </a:t>
            </a:r>
            <a:r>
              <a:rPr lang="en-US" dirty="0" smtClean="0">
                <a:solidFill>
                  <a:schemeClr val="bg1"/>
                </a:solidFill>
              </a:rPr>
              <a:t>Beat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Academic Minute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The </a:t>
            </a:r>
            <a:r>
              <a:rPr lang="en-US" dirty="0" err="1">
                <a:solidFill>
                  <a:schemeClr val="bg1"/>
                </a:solidFill>
              </a:rPr>
              <a:t>Loh</a:t>
            </a:r>
            <a:r>
              <a:rPr lang="en-US" dirty="0">
                <a:solidFill>
                  <a:schemeClr val="bg1"/>
                </a:solidFill>
              </a:rPr>
              <a:t> Down on Science</a:t>
            </a:r>
          </a:p>
          <a:p>
            <a:r>
              <a:rPr lang="en-US" dirty="0">
                <a:solidFill>
                  <a:schemeClr val="bg1"/>
                </a:solidFill>
              </a:rPr>
              <a:t>Yale Climate Connections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169824" y="4526526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>
                <a:solidFill>
                  <a:schemeClr val="bg1"/>
                </a:solidFill>
              </a:rPr>
              <a:t>3-10 </a:t>
            </a:r>
            <a:r>
              <a:rPr lang="en-US" b="1" u="sng" dirty="0" smtClean="0">
                <a:solidFill>
                  <a:schemeClr val="bg1"/>
                </a:solidFill>
              </a:rPr>
              <a:t>Minutes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Asian View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Black History Matters 6-Part Series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Engines of Our </a:t>
            </a:r>
            <a:r>
              <a:rPr lang="en-US" dirty="0" smtClean="0">
                <a:solidFill>
                  <a:schemeClr val="bg1"/>
                </a:solidFill>
              </a:rPr>
              <a:t>Ingenuity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KCRW’s Private Playlist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Profiles </a:t>
            </a:r>
            <a:r>
              <a:rPr lang="en-US" dirty="0">
                <a:solidFill>
                  <a:schemeClr val="bg1"/>
                </a:solidFill>
              </a:rPr>
              <a:t>in Women's History (Modular Series)</a:t>
            </a:r>
          </a:p>
          <a:p>
            <a:r>
              <a:rPr lang="en-US" dirty="0">
                <a:solidFill>
                  <a:schemeClr val="bg1"/>
                </a:solidFill>
              </a:rPr>
              <a:t>Yale Climate Connections Special</a:t>
            </a:r>
          </a:p>
        </p:txBody>
      </p:sp>
      <p:sp>
        <p:nvSpPr>
          <p:cNvPr id="4" name="Rectangle 3"/>
          <p:cNvSpPr/>
          <p:nvPr/>
        </p:nvSpPr>
        <p:spPr>
          <a:xfrm>
            <a:off x="4084040" y="1275066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Cambridge Forum</a:t>
            </a:r>
          </a:p>
          <a:p>
            <a:r>
              <a:rPr lang="en-US" dirty="0">
                <a:solidFill>
                  <a:schemeClr val="bg1"/>
                </a:solidFill>
              </a:rPr>
              <a:t>Fifty-One Percent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Georgetown </a:t>
            </a:r>
            <a:r>
              <a:rPr lang="en-US" dirty="0">
                <a:solidFill>
                  <a:schemeClr val="bg1"/>
                </a:solidFill>
              </a:rPr>
              <a:t>University Forum</a:t>
            </a:r>
          </a:p>
          <a:p>
            <a:r>
              <a:rPr lang="en-US" dirty="0">
                <a:solidFill>
                  <a:schemeClr val="bg1"/>
                </a:solidFill>
              </a:rPr>
              <a:t>Making Contact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New </a:t>
            </a:r>
            <a:r>
              <a:rPr lang="en-US" dirty="0">
                <a:solidFill>
                  <a:schemeClr val="bg1"/>
                </a:solidFill>
              </a:rPr>
              <a:t>Letters on the Air</a:t>
            </a:r>
          </a:p>
          <a:p>
            <a:r>
              <a:rPr lang="en-US" dirty="0">
                <a:solidFill>
                  <a:schemeClr val="bg1"/>
                </a:solidFill>
              </a:rPr>
              <a:t>Person Place Thing</a:t>
            </a:r>
          </a:p>
          <a:p>
            <a:r>
              <a:rPr lang="en-US" dirty="0">
                <a:solidFill>
                  <a:schemeClr val="bg1"/>
                </a:solidFill>
              </a:rPr>
              <a:t>Planetary Radio</a:t>
            </a:r>
          </a:p>
          <a:p>
            <a:r>
              <a:rPr lang="en-US" dirty="0">
                <a:solidFill>
                  <a:schemeClr val="bg1"/>
                </a:solidFill>
              </a:rPr>
              <a:t>Texas Matters</a:t>
            </a:r>
          </a:p>
          <a:p>
            <a:r>
              <a:rPr lang="en-US" dirty="0">
                <a:solidFill>
                  <a:schemeClr val="bg1"/>
                </a:solidFill>
              </a:rPr>
              <a:t>The Book Show</a:t>
            </a:r>
          </a:p>
          <a:p>
            <a:r>
              <a:rPr lang="en-US" dirty="0">
                <a:solidFill>
                  <a:schemeClr val="bg1"/>
                </a:solidFill>
              </a:rPr>
              <a:t>The Business</a:t>
            </a:r>
          </a:p>
          <a:p>
            <a:r>
              <a:rPr lang="en-US" dirty="0">
                <a:solidFill>
                  <a:schemeClr val="bg1"/>
                </a:solidFill>
              </a:rPr>
              <a:t>The Media Project</a:t>
            </a:r>
          </a:p>
          <a:p>
            <a:r>
              <a:rPr lang="en-US" dirty="0">
                <a:solidFill>
                  <a:schemeClr val="bg1"/>
                </a:solidFill>
              </a:rPr>
              <a:t>With Good Reason (1/2 </a:t>
            </a:r>
            <a:r>
              <a:rPr lang="en-US" dirty="0" err="1" smtClean="0">
                <a:solidFill>
                  <a:schemeClr val="bg1"/>
                </a:solidFill>
              </a:rPr>
              <a:t>Hr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version)</a:t>
            </a:r>
          </a:p>
        </p:txBody>
      </p:sp>
      <p:sp>
        <p:nvSpPr>
          <p:cNvPr id="5" name="Rectangle 4"/>
          <p:cNvSpPr/>
          <p:nvPr/>
        </p:nvSpPr>
        <p:spPr>
          <a:xfrm>
            <a:off x="7697628" y="413946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>
                <a:solidFill>
                  <a:schemeClr val="bg1"/>
                </a:solidFill>
              </a:rPr>
              <a:t>46-60+ </a:t>
            </a:r>
            <a:r>
              <a:rPr lang="en-US" b="1" u="sng" dirty="0" smtClean="0">
                <a:solidFill>
                  <a:schemeClr val="bg1"/>
                </a:solidFill>
              </a:rPr>
              <a:t>Minutes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City Arts &amp; Lectures (weekly)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Commonwealth </a:t>
            </a:r>
            <a:r>
              <a:rPr lang="en-US" dirty="0">
                <a:solidFill>
                  <a:schemeClr val="bg1"/>
                </a:solidFill>
              </a:rPr>
              <a:t>Club of California (weekly)</a:t>
            </a:r>
          </a:p>
          <a:p>
            <a:r>
              <a:rPr lang="en-US" dirty="0">
                <a:solidFill>
                  <a:schemeClr val="bg1"/>
                </a:solidFill>
              </a:rPr>
              <a:t>E-Town (weekly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George Hirsch Lifestyle </a:t>
            </a:r>
            <a:r>
              <a:rPr lang="en-US" dirty="0" smtClean="0">
                <a:solidFill>
                  <a:schemeClr val="bg1"/>
                </a:solidFill>
              </a:rPr>
              <a:t>Radio (13 weeks)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Intelligence Squared US </a:t>
            </a:r>
          </a:p>
          <a:p>
            <a:r>
              <a:rPr lang="en-US" dirty="0">
                <a:solidFill>
                  <a:schemeClr val="bg1"/>
                </a:solidFill>
              </a:rPr>
              <a:t>Inspired Interfaith Voices (weekly)</a:t>
            </a:r>
          </a:p>
          <a:p>
            <a:r>
              <a:rPr lang="en-US" dirty="0">
                <a:solidFill>
                  <a:schemeClr val="bg1"/>
                </a:solidFill>
              </a:rPr>
              <a:t>KCRW’s Left Right &amp; Center (weekly)</a:t>
            </a:r>
          </a:p>
          <a:p>
            <a:r>
              <a:rPr lang="en-US" dirty="0">
                <a:solidFill>
                  <a:schemeClr val="bg1"/>
                </a:solidFill>
              </a:rPr>
              <a:t>Masters of Scale</a:t>
            </a:r>
          </a:p>
          <a:p>
            <a:r>
              <a:rPr lang="en-US" dirty="0">
                <a:solidFill>
                  <a:schemeClr val="bg1"/>
                </a:solidFill>
              </a:rPr>
              <a:t>Movie Magazine &amp; Shoestring Radio (weekly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Our Body Politic (weekly)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Tech Nation (weekly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The Treatment w/Elvis Mitchell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Think </a:t>
            </a:r>
            <a:r>
              <a:rPr lang="en-US" dirty="0">
                <a:solidFill>
                  <a:schemeClr val="bg1"/>
                </a:solidFill>
              </a:rPr>
              <a:t>(daily)</a:t>
            </a:r>
          </a:p>
          <a:p>
            <a:r>
              <a:rPr lang="en-US" dirty="0">
                <a:solidFill>
                  <a:schemeClr val="bg1"/>
                </a:solidFill>
              </a:rPr>
              <a:t>Travel with Rick </a:t>
            </a:r>
            <a:r>
              <a:rPr lang="en-US" dirty="0" err="1">
                <a:solidFill>
                  <a:schemeClr val="bg1"/>
                </a:solidFill>
              </a:rPr>
              <a:t>Steves</a:t>
            </a:r>
            <a:r>
              <a:rPr lang="en-US" dirty="0">
                <a:solidFill>
                  <a:schemeClr val="bg1"/>
                </a:solidFill>
              </a:rPr>
              <a:t> (weekly) </a:t>
            </a:r>
          </a:p>
          <a:p>
            <a:r>
              <a:rPr lang="en-US" dirty="0">
                <a:solidFill>
                  <a:schemeClr val="bg1"/>
                </a:solidFill>
              </a:rPr>
              <a:t>With Good Reason (Hour)</a:t>
            </a:r>
          </a:p>
          <a:p>
            <a:r>
              <a:rPr lang="en-US" dirty="0">
                <a:solidFill>
                  <a:schemeClr val="bg1"/>
                </a:solidFill>
              </a:rPr>
              <a:t>Women in Music with Laney </a:t>
            </a:r>
            <a:r>
              <a:rPr lang="en-US" dirty="0" smtClean="0">
                <a:solidFill>
                  <a:schemeClr val="bg1"/>
                </a:solidFill>
              </a:rPr>
              <a:t>Goodman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WorldAffairs</a:t>
            </a:r>
            <a:r>
              <a:rPr lang="en-US" dirty="0">
                <a:solidFill>
                  <a:schemeClr val="bg1"/>
                </a:solidFill>
              </a:rPr>
              <a:t>: Conversations that Matter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084040" y="41394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16-30 Minutes (Weekly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Best of Our Knowledge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Bookworm with Michael </a:t>
            </a:r>
            <a:r>
              <a:rPr lang="en-US" dirty="0" err="1" smtClean="0">
                <a:solidFill>
                  <a:schemeClr val="bg1"/>
                </a:solidFill>
              </a:rPr>
              <a:t>Silverblatt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22241" y="4691386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46-60+ </a:t>
            </a:r>
            <a:r>
              <a:rPr lang="en-US" b="1" u="sng" dirty="0">
                <a:solidFill>
                  <a:schemeClr val="bg1"/>
                </a:solidFill>
              </a:rPr>
              <a:t>Minutes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>
                <a:solidFill>
                  <a:schemeClr val="bg1"/>
                </a:solidFill>
              </a:rPr>
              <a:t>Way with Words (weekly)</a:t>
            </a:r>
          </a:p>
          <a:p>
            <a:r>
              <a:rPr lang="en-US" dirty="0">
                <a:solidFill>
                  <a:schemeClr val="bg1"/>
                </a:solidFill>
              </a:rPr>
              <a:t>Alternative Radio (weekly)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Beale </a:t>
            </a:r>
            <a:r>
              <a:rPr lang="en-US" dirty="0">
                <a:solidFill>
                  <a:schemeClr val="bg1"/>
                </a:solidFill>
              </a:rPr>
              <a:t>Street Caravan (weekly)</a:t>
            </a:r>
          </a:p>
          <a:p>
            <a:r>
              <a:rPr lang="en-US" dirty="0">
                <a:solidFill>
                  <a:schemeClr val="bg1"/>
                </a:solidFill>
              </a:rPr>
              <a:t>Big Picture Science (weekly)</a:t>
            </a:r>
          </a:p>
          <a:p>
            <a:r>
              <a:rPr lang="en-US" dirty="0">
                <a:solidFill>
                  <a:schemeClr val="bg1"/>
                </a:solidFill>
              </a:rPr>
              <a:t>Brazilian Hour (weekly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Bubba Knight's Story: Through the Eyes of a Pip</a:t>
            </a:r>
          </a:p>
        </p:txBody>
      </p:sp>
    </p:spTree>
    <p:extLst>
      <p:ext uri="{BB962C8B-B14F-4D97-AF65-F5344CB8AC3E}">
        <p14:creationId xmlns:p14="http://schemas.microsoft.com/office/powerpoint/2010/main" val="247676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2075" y="-2890486"/>
            <a:ext cx="184731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926673" y="1503544"/>
            <a:ext cx="104695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If you have any questions,  need clarification or assistance, 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please contact me.</a:t>
            </a:r>
            <a:endParaRPr lang="en-US" sz="2800" b="1" dirty="0">
              <a:solidFill>
                <a:schemeClr val="bg1"/>
              </a:solidFill>
            </a:endParaRPr>
          </a:p>
          <a:p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Renee Southworth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hlinkClick r:id="rId2"/>
              </a:rPr>
              <a:t>rsouthworth@npr.org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(202) 513-2642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39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796</TotalTime>
  <Words>513</Words>
  <Application>Microsoft Office PowerPoint</Application>
  <PresentationFormat>Widescreen</PresentationFormat>
  <Paragraphs>109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Corbel</vt:lpstr>
      <vt:lpstr>Wingdings</vt:lpstr>
      <vt:lpstr>Banded</vt:lpstr>
      <vt:lpstr> IAAIS conference DES MoinES, IA Content Depot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NPR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IAAIS Content Depot Tutorial</dc:title>
  <dc:creator>Renee Southworth</dc:creator>
  <cp:lastModifiedBy>Renee Southworth</cp:lastModifiedBy>
  <cp:revision>32</cp:revision>
  <dcterms:created xsi:type="dcterms:W3CDTF">2020-03-18T17:09:54Z</dcterms:created>
  <dcterms:modified xsi:type="dcterms:W3CDTF">2022-06-04T19:49:19Z</dcterms:modified>
</cp:coreProperties>
</file>